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sldIdLst>
    <p:sldId id="263" r:id="rId2"/>
    <p:sldId id="264" r:id="rId3"/>
    <p:sldId id="265" r:id="rId4"/>
    <p:sldId id="266" r:id="rId5"/>
    <p:sldId id="267" r:id="rId6"/>
    <p:sldId id="268" r:id="rId7"/>
    <p:sldId id="269" r:id="rId8"/>
    <p:sldId id="270" r:id="rId9"/>
    <p:sldId id="271" r:id="rId10"/>
    <p:sldId id="272" r:id="rId11"/>
    <p:sldId id="273" r:id="rId12"/>
    <p:sldId id="274" r:id="rId13"/>
    <p:sldId id="275" r:id="rId14"/>
    <p:sldId id="276" r:id="rId15"/>
    <p:sldId id="277" r:id="rId16"/>
    <p:sldId id="278" r:id="rId17"/>
    <p:sldId id="279" r:id="rId18"/>
    <p:sldId id="280" r:id="rId19"/>
    <p:sldId id="281" r:id="rId20"/>
    <p:sldId id="282" r:id="rId21"/>
    <p:sldId id="283" r:id="rId22"/>
    <p:sldId id="286" r:id="rId23"/>
    <p:sldId id="284" r:id="rId24"/>
    <p:sldId id="285" r:id="rId25"/>
    <p:sldId id="287" r:id="rId26"/>
    <p:sldId id="288" r:id="rId27"/>
    <p:sldId id="289" r:id="rId28"/>
    <p:sldId id="290" r:id="rId29"/>
    <p:sldId id="291" r:id="rId30"/>
    <p:sldId id="294" r:id="rId31"/>
    <p:sldId id="293" r:id="rId3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  <a:srgbClr val="B80000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835C114E-ACEF-4FE2-9B06-E8D42868C73B}" type="datetimeFigureOut">
              <a:rPr lang="ru-RU" smtClean="0"/>
              <a:pPr/>
              <a:t>02.07.2020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8FDD6C9-73E1-438A-BDC6-BE3597FA98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5C114E-ACEF-4FE2-9B06-E8D42868C73B}" type="datetimeFigureOut">
              <a:rPr lang="ru-RU" smtClean="0"/>
              <a:pPr/>
              <a:t>02.07.2020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8FDD6C9-73E1-438A-BDC6-BE3597FA98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835C114E-ACEF-4FE2-9B06-E8D42868C73B}" type="datetimeFigureOut">
              <a:rPr lang="ru-RU" smtClean="0"/>
              <a:pPr/>
              <a:t>02.07.2020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8FDD6C9-73E1-438A-BDC6-BE3597FA98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5C114E-ACEF-4FE2-9B06-E8D42868C73B}" type="datetimeFigureOut">
              <a:rPr lang="ru-RU" smtClean="0"/>
              <a:pPr/>
              <a:t>02.07.2020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8FDD6C9-73E1-438A-BDC6-BE3597FA98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35C114E-ACEF-4FE2-9B06-E8D42868C73B}" type="datetimeFigureOut">
              <a:rPr lang="ru-RU" smtClean="0"/>
              <a:pPr/>
              <a:t>02.07.2020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8FDD6C9-73E1-438A-BDC6-BE3597FA98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5C114E-ACEF-4FE2-9B06-E8D42868C73B}" type="datetimeFigureOut">
              <a:rPr lang="ru-RU" smtClean="0"/>
              <a:pPr/>
              <a:t>02.07.2020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8FDD6C9-73E1-438A-BDC6-BE3597FA98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5C114E-ACEF-4FE2-9B06-E8D42868C73B}" type="datetimeFigureOut">
              <a:rPr lang="ru-RU" smtClean="0"/>
              <a:pPr/>
              <a:t>02.07.2020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8FDD6C9-73E1-438A-BDC6-BE3597FA98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5C114E-ACEF-4FE2-9B06-E8D42868C73B}" type="datetimeFigureOut">
              <a:rPr lang="ru-RU" smtClean="0"/>
              <a:pPr/>
              <a:t>02.07.2020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8FDD6C9-73E1-438A-BDC6-BE3597FA98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35C114E-ACEF-4FE2-9B06-E8D42868C73B}" type="datetimeFigureOut">
              <a:rPr lang="ru-RU" smtClean="0"/>
              <a:pPr/>
              <a:t>02.07.2020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8FDD6C9-73E1-438A-BDC6-BE3597FA98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5C114E-ACEF-4FE2-9B06-E8D42868C73B}" type="datetimeFigureOut">
              <a:rPr lang="ru-RU" smtClean="0"/>
              <a:pPr/>
              <a:t>02.07.2020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8FDD6C9-73E1-438A-BDC6-BE3597FA98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5C114E-ACEF-4FE2-9B06-E8D42868C73B}" type="datetimeFigureOut">
              <a:rPr lang="ru-RU" smtClean="0"/>
              <a:pPr/>
              <a:t>02.07.2020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8FDD6C9-73E1-438A-BDC6-BE3597FA982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835C114E-ACEF-4FE2-9B06-E8D42868C73B}" type="datetimeFigureOut">
              <a:rPr lang="ru-RU" smtClean="0"/>
              <a:pPr/>
              <a:t>02.07.2020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8FDD6C9-73E1-438A-BDC6-BE3597FA982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OrangeSlaidPre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171400"/>
            <a:ext cx="9144000" cy="70294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4" name="TextBox 3"/>
          <p:cNvSpPr txBox="1"/>
          <p:nvPr/>
        </p:nvSpPr>
        <p:spPr>
          <a:xfrm>
            <a:off x="1115616" y="332656"/>
            <a:ext cx="6624736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      </a:t>
            </a:r>
          </a:p>
          <a:p>
            <a:pPr algn="ctr"/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Презентация программы от «Рождения до школы»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        </a:t>
            </a:r>
          </a:p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611560" y="5445224"/>
            <a:ext cx="8352928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/>
              <a:t>                                        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Выполнила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                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Старший воспитатель</a:t>
            </a:r>
          </a:p>
          <a:p>
            <a:pPr algn="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Щукина Анна Сергеевна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/>
              <a:t>                                         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115616" y="836712"/>
            <a:ext cx="6768752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Муниципальное бюджетное дошкольное образовательное учреждение 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«Детский сад общеразвивающего вида №126»</a:t>
            </a:r>
          </a:p>
        </p:txBody>
      </p:sp>
      <p:pic>
        <p:nvPicPr>
          <p:cNvPr id="8" name="Рисунок 7" descr="1026906817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915816" y="2708920"/>
            <a:ext cx="2535936" cy="36576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OrangeSlaidPre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87624" y="836712"/>
            <a:ext cx="6768752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Содержание </a:t>
            </a:r>
            <a:r>
              <a:rPr lang="ru-RU" sz="2800" b="1" dirty="0" err="1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психолого‐педагогической</a:t>
            </a:r>
            <a:r>
              <a:rPr lang="ru-RU" sz="28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работы по образовательным областям</a:t>
            </a:r>
          </a:p>
          <a:p>
            <a:r>
              <a:rPr lang="ru-RU" sz="3600" dirty="0" smtClean="0">
                <a:latin typeface="Times New Roman"/>
                <a:cs typeface="Times New Roman"/>
              </a:rPr>
              <a:t>*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Физическое развитие</a:t>
            </a:r>
          </a:p>
          <a:p>
            <a:r>
              <a:rPr lang="ru-RU" sz="3600" dirty="0" smtClean="0">
                <a:latin typeface="Times New Roman"/>
                <a:cs typeface="Times New Roman"/>
              </a:rPr>
              <a:t>*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Социально ‐личностное развитие</a:t>
            </a:r>
          </a:p>
          <a:p>
            <a:r>
              <a:rPr lang="ru-RU" sz="3600" dirty="0" smtClean="0">
                <a:latin typeface="Times New Roman"/>
                <a:cs typeface="Times New Roman"/>
              </a:rPr>
              <a:t>*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Познавательно ‐речевое развитие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smtClean="0">
                <a:latin typeface="Times New Roman"/>
                <a:cs typeface="Times New Roman"/>
              </a:rPr>
              <a:t>*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Художественно ‐эстетическое развитие.</a:t>
            </a:r>
          </a:p>
          <a:p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OrangeSlaidPre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691680" y="764703"/>
            <a:ext cx="6552728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B80000"/>
                </a:solidFill>
                <a:latin typeface="Times New Roman" pitchFamily="18" charset="0"/>
                <a:cs typeface="Times New Roman" pitchFamily="18" charset="0"/>
              </a:rPr>
              <a:t>Физическое развитие состоит из 2   образовательных областей</a:t>
            </a:r>
          </a:p>
          <a:p>
            <a:pPr algn="ctr"/>
            <a:endParaRPr lang="ru-RU" sz="3200" b="1" dirty="0">
              <a:solidFill>
                <a:srgbClr val="B8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 rot="10800000" flipV="1">
            <a:off x="1547664" y="3509719"/>
            <a:ext cx="25202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Здоровье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 rot="10800000" flipV="1">
            <a:off x="4289784" y="3552723"/>
            <a:ext cx="4016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Физическая культура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10836696" y="3212976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flipH="1">
            <a:off x="2339752" y="2564904"/>
            <a:ext cx="864096" cy="11521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5868144" y="2564904"/>
            <a:ext cx="936104" cy="10801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OrangeSlaidPre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403648" y="1124744"/>
            <a:ext cx="705678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Образовательная область</a:t>
            </a:r>
          </a:p>
          <a:p>
            <a:pPr algn="ctr"/>
            <a:r>
              <a:rPr lang="ru-RU" sz="28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«Здоровье»</a:t>
            </a:r>
          </a:p>
          <a:p>
            <a:r>
              <a:rPr lang="ru-RU" sz="2800" u="sng" dirty="0" smtClean="0">
                <a:latin typeface="Times New Roman" pitchFamily="18" charset="0"/>
                <a:cs typeface="Times New Roman" pitchFamily="18" charset="0"/>
              </a:rPr>
              <a:t>Решает следующие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u="sng" dirty="0" smtClean="0">
                <a:latin typeface="Times New Roman" pitchFamily="18" charset="0"/>
                <a:cs typeface="Times New Roman" pitchFamily="18" charset="0"/>
              </a:rPr>
              <a:t>задачи:</a:t>
            </a:r>
          </a:p>
          <a:p>
            <a:r>
              <a:rPr lang="ru-RU" sz="2800" dirty="0" smtClean="0">
                <a:latin typeface="Times New Roman"/>
                <a:cs typeface="Times New Roman"/>
              </a:rPr>
              <a:t>*</a:t>
            </a:r>
            <a:r>
              <a:rPr lang="ru-RU" sz="2800" dirty="0" smtClean="0"/>
              <a:t>Сохранение и укрепление физического и психического здоровье</a:t>
            </a:r>
          </a:p>
          <a:p>
            <a:r>
              <a:rPr lang="ru-RU" sz="2800" dirty="0" smtClean="0">
                <a:latin typeface="Times New Roman"/>
                <a:cs typeface="Times New Roman"/>
              </a:rPr>
              <a:t>*</a:t>
            </a:r>
            <a:r>
              <a:rPr lang="ru-RU" sz="2800" dirty="0" smtClean="0"/>
              <a:t>Воспитание культурно-гигиенических навыков</a:t>
            </a:r>
          </a:p>
          <a:p>
            <a:r>
              <a:rPr lang="ru-RU" sz="2800" dirty="0" smtClean="0">
                <a:latin typeface="Times New Roman"/>
                <a:cs typeface="Times New Roman"/>
              </a:rPr>
              <a:t>*</a:t>
            </a:r>
            <a:r>
              <a:rPr lang="ru-RU" sz="2800" dirty="0" smtClean="0"/>
              <a:t>Формирование начальных представление о здоровом образе жизни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OrangeSlaidPre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87624" y="620688"/>
            <a:ext cx="756084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B80000"/>
                </a:solidFill>
                <a:latin typeface="Times New Roman" pitchFamily="18" charset="0"/>
                <a:cs typeface="Times New Roman" pitchFamily="18" charset="0"/>
              </a:rPr>
              <a:t>Формирование начальных представлений о здоровом образе жизни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Образовательная область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       «Физическая культура»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u="sng" dirty="0" smtClean="0">
                <a:latin typeface="Times New Roman" pitchFamily="18" charset="0"/>
                <a:cs typeface="Times New Roman" pitchFamily="18" charset="0"/>
              </a:rPr>
              <a:t>Решает следующие задачи:</a:t>
            </a: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Направление на развитие физических качеств координация и гибкость, ловкость, скоростных, силовых, выносливость</a:t>
            </a:r>
          </a:p>
          <a:p>
            <a:r>
              <a:rPr lang="ru-RU" sz="2800" dirty="0" smtClean="0">
                <a:latin typeface="Times New Roman"/>
                <a:cs typeface="Times New Roman"/>
              </a:rPr>
              <a:t>*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Накопление и обогащение двигательной опыта детей, овладение основными движениями </a:t>
            </a:r>
          </a:p>
          <a:p>
            <a:r>
              <a:rPr lang="ru-RU" sz="2800" dirty="0" smtClean="0">
                <a:latin typeface="Times New Roman"/>
                <a:cs typeface="Times New Roman"/>
              </a:rPr>
              <a:t>*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Формирование воспитанников в потребности двигательной активности и физическом совершенстве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OrangeSlaidPre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331640" y="476672"/>
            <a:ext cx="73448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Социально‐личностное</a:t>
            </a:r>
            <a:r>
              <a:rPr lang="ru-RU" sz="36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развитие</a:t>
            </a:r>
            <a:endParaRPr lang="ru-RU" sz="3600" b="1" dirty="0">
              <a:solidFill>
                <a:srgbClr val="CC3300"/>
              </a:solidFill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flipH="1">
            <a:off x="2123728" y="1268760"/>
            <a:ext cx="936104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4211960" y="1124744"/>
            <a:ext cx="0" cy="12241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6372200" y="1196752"/>
            <a:ext cx="1080120" cy="10801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flipH="1">
            <a:off x="1907704" y="2060848"/>
            <a:ext cx="7200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95536" y="2420889"/>
            <a:ext cx="288032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</a:t>
            </a:r>
          </a:p>
          <a:p>
            <a:r>
              <a:rPr lang="ru-RU" sz="3200" dirty="0" smtClean="0"/>
              <a:t>Безопасность</a:t>
            </a:r>
          </a:p>
          <a:p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6804248" y="2708920"/>
            <a:ext cx="23397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  Труд</a:t>
            </a:r>
            <a:endParaRPr lang="ru-RU" sz="3200" dirty="0"/>
          </a:p>
        </p:txBody>
      </p:sp>
      <p:sp>
        <p:nvSpPr>
          <p:cNvPr id="16" name="TextBox 15"/>
          <p:cNvSpPr txBox="1"/>
          <p:nvPr/>
        </p:nvSpPr>
        <p:spPr>
          <a:xfrm>
            <a:off x="3635896" y="2708920"/>
            <a:ext cx="30243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Социализация</a:t>
            </a:r>
            <a:endParaRPr lang="ru-RU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OrangeSlaidPre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403648" y="620688"/>
            <a:ext cx="6840760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900" dirty="0" smtClean="0">
                <a:solidFill>
                  <a:srgbClr val="B80000"/>
                </a:solidFill>
                <a:latin typeface="Times New Roman" pitchFamily="18" charset="0"/>
                <a:cs typeface="Times New Roman" pitchFamily="18" charset="0"/>
              </a:rPr>
              <a:t>                  «Социализация»</a:t>
            </a:r>
          </a:p>
          <a:p>
            <a:r>
              <a:rPr lang="ru-RU" sz="2900" u="sng" dirty="0" smtClean="0">
                <a:latin typeface="Times New Roman" pitchFamily="18" charset="0"/>
                <a:cs typeface="Times New Roman" pitchFamily="18" charset="0"/>
              </a:rPr>
              <a:t>Решает следующие задачи:</a:t>
            </a:r>
          </a:p>
          <a:p>
            <a:r>
              <a:rPr lang="ru-RU" sz="3200" dirty="0" smtClean="0">
                <a:latin typeface="Times New Roman"/>
                <a:cs typeface="Times New Roman"/>
              </a:rPr>
              <a:t>*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Развитие игровой деятельности</a:t>
            </a:r>
          </a:p>
          <a:p>
            <a:r>
              <a:rPr lang="ru-RU" sz="3200" dirty="0" smtClean="0">
                <a:latin typeface="Times New Roman"/>
                <a:cs typeface="Times New Roman"/>
              </a:rPr>
              <a:t>*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Приобщение к общепринятым нормам и правилам взаимоотношения со сверстниками  и взрослыми</a:t>
            </a:r>
          </a:p>
          <a:p>
            <a:r>
              <a:rPr lang="ru-RU" sz="3200" dirty="0" smtClean="0">
                <a:latin typeface="Times New Roman"/>
                <a:cs typeface="Times New Roman"/>
              </a:rPr>
              <a:t>*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Формирование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гендерной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семейной, гражданской принадлежности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,патриотических чувств, принадлежности к мировому сообществу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OrangeSlaidPre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331640" y="332656"/>
            <a:ext cx="7416824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B80000"/>
                </a:solidFill>
                <a:latin typeface="Times New Roman" pitchFamily="18" charset="0"/>
                <a:cs typeface="Times New Roman" pitchFamily="18" charset="0"/>
              </a:rPr>
              <a:t>Образовательная область «Труд» </a:t>
            </a:r>
            <a:r>
              <a:rPr lang="ru-RU" sz="3200" u="sng" dirty="0" smtClean="0">
                <a:latin typeface="Times New Roman" pitchFamily="18" charset="0"/>
                <a:cs typeface="Times New Roman" pitchFamily="18" charset="0"/>
              </a:rPr>
              <a:t>Решает следующие задачи:</a:t>
            </a:r>
          </a:p>
          <a:p>
            <a:r>
              <a:rPr lang="ru-RU" sz="3400" dirty="0" smtClean="0">
                <a:latin typeface="Times New Roman"/>
                <a:cs typeface="Times New Roman"/>
              </a:rPr>
              <a:t>*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Развитие трудовой деятельности</a:t>
            </a:r>
          </a:p>
          <a:p>
            <a:r>
              <a:rPr lang="ru-RU" sz="3400" dirty="0" smtClean="0">
                <a:latin typeface="Times New Roman"/>
                <a:cs typeface="Times New Roman"/>
              </a:rPr>
              <a:t>*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Воспитание ценностного отношения к собственному труду, труду других людей и его результатам</a:t>
            </a:r>
          </a:p>
          <a:p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*Формирование первичных представлений о труде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взрослых,его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роли в обществе и в жизни каждом человеке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OrangeSlaidPre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87624" y="476672"/>
            <a:ext cx="7488832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           Образовательная область </a:t>
            </a:r>
          </a:p>
          <a:p>
            <a:r>
              <a:rPr lang="ru-RU" sz="32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                     «Безопасность»</a:t>
            </a:r>
          </a:p>
          <a:p>
            <a:r>
              <a:rPr lang="ru-RU" sz="2800" u="sng" dirty="0" smtClean="0">
                <a:latin typeface="Times New Roman" pitchFamily="18" charset="0"/>
                <a:cs typeface="Times New Roman" pitchFamily="18" charset="0"/>
              </a:rPr>
              <a:t>Решает следующие задачи:</a:t>
            </a:r>
          </a:p>
          <a:p>
            <a:r>
              <a:rPr lang="ru-RU" sz="2800" dirty="0" smtClean="0">
                <a:latin typeface="Times New Roman"/>
                <a:cs typeface="Times New Roman"/>
              </a:rPr>
              <a:t>*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Формирование представлений  у дошкольников об опасных для человека и окружающего мира природы ,ситуациях и способах поведения в них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*Приобщения к правилам безопасности для человека  и окружающего мира природы поведения.</a:t>
            </a:r>
          </a:p>
          <a:p>
            <a:r>
              <a:rPr lang="ru-RU" sz="2400" dirty="0" smtClean="0">
                <a:latin typeface="Times New Roman"/>
                <a:cs typeface="Times New Roman"/>
              </a:rPr>
              <a:t>*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Передача детям знаний о правилах безопасности дорожного движения в качестве пешехода и пассажира транспортного средства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*Формирование осторожного и осмотрительного отношения к потенциальным  опасным для человека  ситуациям  на дороге.</a:t>
            </a:r>
          </a:p>
          <a:p>
            <a:endParaRPr lang="ru-RU" sz="2400" b="1" dirty="0">
              <a:solidFill>
                <a:srgbClr val="CC33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OrangeSlaidPre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619672" y="908720"/>
            <a:ext cx="70567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B80000"/>
                </a:solidFill>
                <a:latin typeface="Times New Roman" pitchFamily="18" charset="0"/>
                <a:cs typeface="Times New Roman" pitchFamily="18" charset="0"/>
              </a:rPr>
              <a:t>Познавательно-речевое развитие</a:t>
            </a:r>
          </a:p>
          <a:p>
            <a:endParaRPr lang="ru-RU" sz="3200" b="1" dirty="0">
              <a:solidFill>
                <a:srgbClr val="B8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flipH="1">
            <a:off x="1691680" y="1556792"/>
            <a:ext cx="936104" cy="10801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4572000" y="1484784"/>
            <a:ext cx="0" cy="12961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6300192" y="1484784"/>
            <a:ext cx="1008112" cy="12241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11560" y="3212976"/>
            <a:ext cx="23762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Познание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059832" y="3284984"/>
            <a:ext cx="26642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Коммуникация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220072" y="3212976"/>
            <a:ext cx="37444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Чтение         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худ.литературы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OrangeSlaidPre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043608" y="692696"/>
            <a:ext cx="792088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Образовательная область                             «Познание»</a:t>
            </a:r>
          </a:p>
          <a:p>
            <a:r>
              <a:rPr lang="ru-RU" sz="2800" u="sng" dirty="0" smtClean="0">
                <a:latin typeface="Times New Roman" pitchFamily="18" charset="0"/>
                <a:cs typeface="Times New Roman" pitchFamily="18" charset="0"/>
              </a:rPr>
              <a:t>Решает следующие задачи :</a:t>
            </a:r>
          </a:p>
          <a:p>
            <a:r>
              <a:rPr lang="ru-RU" sz="2800" dirty="0" smtClean="0">
                <a:latin typeface="Times New Roman"/>
                <a:cs typeface="Times New Roman"/>
              </a:rPr>
              <a:t>*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Сенсорное развитие</a:t>
            </a:r>
          </a:p>
          <a:p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2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043608" y="2636912"/>
            <a:ext cx="581439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Times New Roman"/>
                <a:cs typeface="Times New Roman"/>
              </a:rPr>
              <a:t>*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Развитие познавательно - исследовательской и продуктивной (конструктивной) деятельности</a:t>
            </a: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71600" y="4005064"/>
            <a:ext cx="58864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Times New Roman"/>
                <a:cs typeface="Times New Roman"/>
              </a:rPr>
              <a:t>*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Формирование элементарных математических представлений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* Формирование целостной картины мира, расширение кругозора детей.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программа картинка.jpeg"/>
          <p:cNvPicPr>
            <a:picLocks noChangeAspect="1"/>
          </p:cNvPicPr>
          <p:nvPr/>
        </p:nvPicPr>
        <p:blipFill>
          <a:blip r:embed="rId2" cstate="print"/>
          <a:srcRect l="22857" t="3801" r="20952"/>
          <a:stretch>
            <a:fillRect/>
          </a:stretch>
        </p:blipFill>
        <p:spPr>
          <a:xfrm>
            <a:off x="4572000" y="260648"/>
            <a:ext cx="4248472" cy="659735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79512" y="332656"/>
            <a:ext cx="4392488" cy="94487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Редакторы программы</a:t>
            </a:r>
          </a:p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«от рождения до школы » </a:t>
            </a:r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sz="2000" dirty="0" smtClean="0">
                <a:latin typeface="Times New Roman"/>
                <a:cs typeface="Times New Roman"/>
              </a:rPr>
              <a:t>*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Веракса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Николай Евгеньевич - доктор психологических наук, профессор, декан факультета дошкольной педагогики и психологии МГПУ. </a:t>
            </a:r>
          </a:p>
          <a:p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*Комарова Тамара Семеновна, доктор педагогических наук, профессор, заслуженный деятель науки РФ, заведующая кафедрой эстетического воспитания МГГУ им. М. А. Шолохова </a:t>
            </a:r>
          </a:p>
          <a:p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*Васильева Маргарита Александровна</a:t>
            </a:r>
          </a:p>
          <a:p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/>
          </a:p>
          <a:p>
            <a:endParaRPr lang="ru-RU" sz="2000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OrangeSlaidPre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547664" y="764704"/>
            <a:ext cx="720080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Образовательная область «Коммуникация»</a:t>
            </a:r>
          </a:p>
          <a:p>
            <a:r>
              <a:rPr lang="ru-RU" sz="2800" u="sng" dirty="0" smtClean="0">
                <a:latin typeface="Times New Roman" pitchFamily="18" charset="0"/>
                <a:cs typeface="Times New Roman" pitchFamily="18" charset="0"/>
              </a:rPr>
              <a:t>Решает следующие задачи:</a:t>
            </a:r>
          </a:p>
          <a:p>
            <a:r>
              <a:rPr lang="ru-RU" sz="2800" dirty="0" smtClean="0">
                <a:latin typeface="Times New Roman"/>
                <a:cs typeface="Times New Roman"/>
              </a:rPr>
              <a:t>*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Развитие свободного общения со взрослыми и детьми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/>
                <a:cs typeface="Times New Roman"/>
              </a:rPr>
              <a:t>*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Развитие всех компонентов устной речи детей (лексической стороны, грамматического строя речи; связной речи – диалогической и монологической форм).</a:t>
            </a:r>
          </a:p>
          <a:p>
            <a:r>
              <a:rPr lang="ru-RU" sz="2800" dirty="0" smtClean="0">
                <a:latin typeface="Times New Roman"/>
                <a:cs typeface="Times New Roman"/>
              </a:rPr>
              <a:t>*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Практическое овладение воспитанниками нормами речи.</a:t>
            </a: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OrangeSlaidPre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187624" y="260648"/>
            <a:ext cx="7560840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Образовательная область </a:t>
            </a:r>
          </a:p>
          <a:p>
            <a:pPr algn="ctr"/>
            <a:r>
              <a:rPr lang="ru-RU" sz="32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«Чтение художественной литературы»</a:t>
            </a:r>
          </a:p>
          <a:p>
            <a:r>
              <a:rPr lang="ru-RU" sz="3200" u="sng" dirty="0" smtClean="0">
                <a:latin typeface="Times New Roman" pitchFamily="18" charset="0"/>
                <a:cs typeface="Times New Roman" pitchFamily="18" charset="0"/>
              </a:rPr>
              <a:t>Решает следующие задачи: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ru-RU" sz="2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115616" y="1628800"/>
            <a:ext cx="727280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latin typeface="Times New Roman"/>
                <a:cs typeface="Times New Roman"/>
              </a:rPr>
              <a:t>*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Формирование целостной картины мира, в том числе первичных ценностных представлений;</a:t>
            </a:r>
          </a:p>
          <a:p>
            <a:r>
              <a:rPr lang="ru-RU" sz="3200" dirty="0" smtClean="0">
                <a:latin typeface="Times New Roman"/>
                <a:cs typeface="Times New Roman"/>
              </a:rPr>
              <a:t>*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Развитие литературной речи;</a:t>
            </a:r>
          </a:p>
          <a:p>
            <a:r>
              <a:rPr lang="ru-RU" sz="3200" dirty="0" smtClean="0">
                <a:latin typeface="Times New Roman"/>
                <a:cs typeface="Times New Roman"/>
              </a:rPr>
              <a:t>*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Приобщение к словесному искусству, в том числе развитие художественного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восприятия и эстетического вкуса".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OrangeSlaidPre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115616" y="692696"/>
            <a:ext cx="712879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Образовательная область «Художественно-эстетическое»</a:t>
            </a:r>
          </a:p>
        </p:txBody>
      </p:sp>
      <p:cxnSp>
        <p:nvCxnSpPr>
          <p:cNvPr id="5" name="Прямая со стрелкой 4"/>
          <p:cNvCxnSpPr/>
          <p:nvPr/>
        </p:nvCxnSpPr>
        <p:spPr>
          <a:xfrm flipH="1">
            <a:off x="2627784" y="1844824"/>
            <a:ext cx="792088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5364088" y="1916832"/>
            <a:ext cx="864096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83568" y="3212976"/>
            <a:ext cx="44644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/>
              <a:t>Художественное   творчество</a:t>
            </a:r>
            <a:endParaRPr lang="ru-RU" sz="3600" dirty="0"/>
          </a:p>
        </p:txBody>
      </p:sp>
      <p:sp>
        <p:nvSpPr>
          <p:cNvPr id="9" name="TextBox 8"/>
          <p:cNvSpPr txBox="1"/>
          <p:nvPr/>
        </p:nvSpPr>
        <p:spPr>
          <a:xfrm>
            <a:off x="5292080" y="3284984"/>
            <a:ext cx="30243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/>
              <a:t>Музыка</a:t>
            </a:r>
            <a:endParaRPr lang="ru-RU" sz="32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OrangeSlaidPre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87624" y="188640"/>
            <a:ext cx="7488832" cy="80945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Образовательная область «</a:t>
            </a:r>
            <a:r>
              <a:rPr lang="ru-RU" sz="3600" b="1" dirty="0" err="1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Художественно-творчество</a:t>
            </a:r>
            <a:r>
              <a:rPr lang="ru-RU" sz="36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r>
              <a:rPr lang="ru-RU" sz="3600" u="sng" dirty="0" smtClean="0">
                <a:latin typeface="Times New Roman" pitchFamily="18" charset="0"/>
                <a:cs typeface="Times New Roman" pitchFamily="18" charset="0"/>
              </a:rPr>
              <a:t>Решает следующие задачи:</a:t>
            </a:r>
          </a:p>
          <a:p>
            <a:r>
              <a:rPr lang="ru-RU" sz="3600" dirty="0" smtClean="0">
                <a:latin typeface="Times New Roman"/>
                <a:cs typeface="Times New Roman"/>
              </a:rPr>
              <a:t>*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Развитие продуктивной деятельности(рисование, лепка, аппликация, художественный труд)</a:t>
            </a:r>
          </a:p>
          <a:p>
            <a:r>
              <a:rPr lang="ru-RU" sz="3600" dirty="0" smtClean="0">
                <a:latin typeface="Times New Roman"/>
                <a:cs typeface="Times New Roman"/>
              </a:rPr>
              <a:t>*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Развитие детского творчества</a:t>
            </a:r>
          </a:p>
          <a:p>
            <a:r>
              <a:rPr lang="ru-RU" sz="3600" dirty="0" smtClean="0">
                <a:latin typeface="Times New Roman"/>
                <a:cs typeface="Times New Roman"/>
              </a:rPr>
              <a:t>*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Приобщение к изобразительному искусству</a:t>
            </a:r>
          </a:p>
          <a:p>
            <a:pPr>
              <a:buFont typeface="Arial" pitchFamily="34" charset="0"/>
              <a:buChar char="•"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800" u="sng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800" u="sng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OrangeSlaidPre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971600" y="476672"/>
            <a:ext cx="756084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Образовательная область</a:t>
            </a:r>
          </a:p>
          <a:p>
            <a:pPr algn="ctr"/>
            <a:r>
              <a:rPr lang="ru-RU" sz="40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«Музыка»</a:t>
            </a:r>
          </a:p>
          <a:p>
            <a:r>
              <a:rPr lang="ru-RU" sz="3600" u="sng" dirty="0" smtClean="0">
                <a:latin typeface="Times New Roman" pitchFamily="18" charset="0"/>
                <a:cs typeface="Times New Roman" pitchFamily="18" charset="0"/>
              </a:rPr>
              <a:t>  Решает следующие задачи: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*Развитие музыкально-художественной деятельности детей</a:t>
            </a:r>
          </a:p>
          <a:p>
            <a:r>
              <a:rPr lang="ru-RU" sz="3600" dirty="0" smtClean="0">
                <a:latin typeface="Times New Roman"/>
                <a:cs typeface="Times New Roman"/>
              </a:rPr>
              <a:t>*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Приобщение к музыкальному искусству</a:t>
            </a:r>
            <a:endParaRPr lang="ru-RU" sz="36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OrangeSlaidPre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87624" y="476672"/>
            <a:ext cx="7704856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3600" b="1" dirty="0" smtClean="0">
              <a:solidFill>
                <a:srgbClr val="B8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b="1" dirty="0" smtClean="0">
                <a:solidFill>
                  <a:srgbClr val="B80000"/>
                </a:solidFill>
                <a:latin typeface="Times New Roman" pitchFamily="18" charset="0"/>
                <a:cs typeface="Times New Roman" pitchFamily="18" charset="0"/>
              </a:rPr>
              <a:t>Итоговые результаты программы</a:t>
            </a:r>
          </a:p>
          <a:p>
            <a:r>
              <a:rPr lang="ru-RU" sz="2800" u="sng" dirty="0" smtClean="0">
                <a:latin typeface="Times New Roman" pitchFamily="18" charset="0"/>
                <a:cs typeface="Times New Roman" pitchFamily="18" charset="0"/>
              </a:rPr>
              <a:t>Планируемые результаты 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Освоение детьми основной общеобразовательной программы дошкольного образование в соответствии ФГОС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описываются интегративные качества ребенка которые он может приобрести в результате освоение программы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OrangeSlaidPre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59632" y="620688"/>
            <a:ext cx="7056784" cy="80945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Система мониторинга </a:t>
            </a:r>
          </a:p>
          <a:p>
            <a:r>
              <a:rPr lang="ru-RU" sz="3200" u="sng" dirty="0" smtClean="0">
                <a:latin typeface="Times New Roman" pitchFamily="18" charset="0"/>
                <a:cs typeface="Times New Roman" pitchFamily="18" charset="0"/>
              </a:rPr>
              <a:t>Планируемые результаты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освоение детьми программы 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Изложены принципы мониторинга достижения детьми планируемых промежуточных и итоговых результатов освоение программы</a:t>
            </a:r>
          </a:p>
          <a:p>
            <a:r>
              <a:rPr lang="ru-RU" sz="3600" b="1" dirty="0" smtClean="0">
                <a:solidFill>
                  <a:srgbClr val="B80000"/>
                </a:solidFill>
                <a:latin typeface="Times New Roman" pitchFamily="18" charset="0"/>
                <a:cs typeface="Times New Roman" pitchFamily="18" charset="0"/>
              </a:rPr>
              <a:t>Диагностика по программе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Разработана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Н.Е.Вераксы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и авторами  программы</a:t>
            </a:r>
          </a:p>
          <a:p>
            <a:r>
              <a:rPr lang="ru-RU" sz="3200" dirty="0" smtClean="0">
                <a:solidFill>
                  <a:srgbClr val="B8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u="sng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36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 u="sng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OrangeSlaidPre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331640" y="620688"/>
            <a:ext cx="7488832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Работа с родителями 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Авторы Программы, признавая ценность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семьи как уникального института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воспитания и необходимость развития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ответственных и плодотворных отношений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 семьями воспитанников, выделяют в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Программе работу с родителями в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отдельный раздел, в котором эта работа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рассматривается по образовательным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областям.</a:t>
            </a:r>
          </a:p>
          <a:p>
            <a:pPr algn="ctr"/>
            <a:endParaRPr lang="ru-RU" sz="4000" b="1" dirty="0">
              <a:solidFill>
                <a:srgbClr val="CC33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OrangeSlaidPre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475656" y="332656"/>
            <a:ext cx="7272808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solidFill>
                  <a:srgbClr val="B80000"/>
                </a:solidFill>
                <a:latin typeface="Times New Roman" pitchFamily="18" charset="0"/>
                <a:cs typeface="Times New Roman" pitchFamily="18" charset="0"/>
              </a:rPr>
              <a:t>Коррекционная работа</a:t>
            </a: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Знакомит педагогов и психологов дошкольных учреждений с технологиями коррекционно-педагогической работы помогает им осуществлять эту работу в условиях детского сада 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OrangeSlaidPre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87624" y="692696"/>
            <a:ext cx="7632848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Рекомендации по составлению перечня  пособий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При составлении основной общеобразовательной программы для своего дошкольного учреждения в соответствии с Федеральными государственными требованиями каждое дошкольное учреждение должно самостоятельно составить перечень необходимых для осуществления воспитательно-образовательного процесса программ, технологий, методических пособий.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программе от рождения до школы дан обширный перечень пособий, которые могут быть использованы при работе по этой программе.  </a:t>
            </a: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OrangeSlaidPre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267744" y="332656"/>
            <a:ext cx="5904656" cy="99411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4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Программа является 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инновационным общеобразовательным программным документом для дошкольных учреждений, подготовленная с учетом новейших достижений науки и практики отечественного и зарубежного дошкольного образования .Разработана программа в соответствии с требованиями ФГОС (Приказ № 1155 от17 октября 2013 года)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OrangeSlaidPre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99592" y="908720"/>
            <a:ext cx="7848872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Список используемой литературы</a:t>
            </a:r>
          </a:p>
          <a:p>
            <a:pPr algn="ctr"/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Программа </a:t>
            </a:r>
          </a:p>
          <a:p>
            <a:pPr algn="ctr"/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«От рождения до школы»</a:t>
            </a:r>
          </a:p>
          <a:p>
            <a:pPr algn="ctr"/>
            <a:r>
              <a:rPr lang="ru-RU" sz="4800" dirty="0" err="1" smtClean="0">
                <a:latin typeface="Times New Roman" pitchFamily="18" charset="0"/>
                <a:cs typeface="Times New Roman" pitchFamily="18" charset="0"/>
              </a:rPr>
              <a:t>Н.Е.Вераксы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OrangeSlaidPre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Рисунок 2" descr="img45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</p:pic>
      <p:sp>
        <p:nvSpPr>
          <p:cNvPr id="4" name="Прямоугольник 3"/>
          <p:cNvSpPr/>
          <p:nvPr/>
        </p:nvSpPr>
        <p:spPr>
          <a:xfrm>
            <a:off x="0" y="1196752"/>
            <a:ext cx="9144000" cy="216024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.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OrangeSlaidPre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763688" y="404664"/>
            <a:ext cx="6192688" cy="133882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Принципы построения Программы</a:t>
            </a:r>
            <a:r>
              <a:rPr lang="ru-RU" sz="2800" b="1" dirty="0" smtClean="0">
                <a:solidFill>
                  <a:srgbClr val="B8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sz="2800" dirty="0" smtClean="0">
                <a:latin typeface="Times New Roman"/>
                <a:cs typeface="Times New Roman"/>
              </a:rPr>
              <a:t>*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Принцип развивающего образования </a:t>
            </a:r>
            <a:r>
              <a:rPr lang="ru-RU" sz="2800" dirty="0" smtClean="0">
                <a:latin typeface="Times New Roman"/>
                <a:cs typeface="Times New Roman"/>
              </a:rPr>
              <a:t>*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Принцип научной обоснованности и практической применимости</a:t>
            </a:r>
          </a:p>
          <a:p>
            <a:r>
              <a:rPr lang="ru-RU" sz="2800" dirty="0" smtClean="0">
                <a:latin typeface="Times New Roman"/>
                <a:cs typeface="Times New Roman"/>
              </a:rPr>
              <a:t>*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Соответствует критериям полноты, необходимости и достаточности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*Обеспечивает единство воспитательных, развивающих и обучающих целей и задач процесса образования детей 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*Принцип интеграции образовательных областей в соответствии с возрастными возможностями и особенностями детей.</a:t>
            </a: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OrangeSlaidPre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691680" y="476672"/>
            <a:ext cx="669674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/>
                <a:cs typeface="Times New Roman"/>
              </a:rPr>
              <a:t>*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Основывается на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комплексно‐тематическом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принципе построения образовательного процесса</a:t>
            </a:r>
          </a:p>
          <a:p>
            <a:r>
              <a:rPr lang="ru-RU" sz="2800" dirty="0" smtClean="0">
                <a:latin typeface="Times New Roman"/>
                <a:cs typeface="Times New Roman"/>
              </a:rPr>
              <a:t>*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Предусматривает решение программных образовательных задач в совместной деятельности взрослого и детей и самостоятельной деятельности дошкольников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*Предполагает построение образовательного процесса на адекватных возрасту форм работы с детьми.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OrangeSlaidPre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403648" y="188640"/>
            <a:ext cx="7200800" cy="66787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             Ведущие цели Программы </a:t>
            </a:r>
            <a:r>
              <a:rPr lang="ru-RU" sz="3200" b="1" dirty="0" smtClean="0">
                <a:latin typeface="Times New Roman"/>
                <a:cs typeface="Times New Roman"/>
              </a:rPr>
              <a:t>*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оздание благоприятных условия для полноценного проживания ребенком дошкольного детства</a:t>
            </a:r>
          </a:p>
          <a:p>
            <a:r>
              <a:rPr lang="ru-RU" sz="2800" dirty="0" smtClean="0">
                <a:latin typeface="Times New Roman"/>
                <a:cs typeface="Times New Roman"/>
              </a:rPr>
              <a:t>*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Формирование основ базовой культуры личности</a:t>
            </a:r>
          </a:p>
          <a:p>
            <a:r>
              <a:rPr lang="ru-RU" sz="2800" dirty="0" smtClean="0">
                <a:latin typeface="Times New Roman"/>
                <a:cs typeface="Times New Roman"/>
              </a:rPr>
              <a:t>*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Всестороннее развитие психических и физических качеств в соответствии с возрастными и индивидуальными особенностями</a:t>
            </a:r>
          </a:p>
          <a:p>
            <a:r>
              <a:rPr lang="ru-RU" sz="2800" dirty="0" smtClean="0">
                <a:latin typeface="Times New Roman"/>
                <a:cs typeface="Times New Roman"/>
              </a:rPr>
              <a:t>*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Подготовка к жизни в современности обществе, к обучению в школе</a:t>
            </a:r>
          </a:p>
          <a:p>
            <a:r>
              <a:rPr lang="ru-RU" sz="2800" dirty="0" smtClean="0">
                <a:latin typeface="Times New Roman"/>
                <a:cs typeface="Times New Roman"/>
              </a:rPr>
              <a:t>*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Обеспечению безопасности жизнедеятельности дошкольника.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OrangeSlaidPre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259632" y="332656"/>
            <a:ext cx="7200800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800" b="1" dirty="0" smtClean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Содержательная часть Программы изложена по возрастным группам: </a:t>
            </a:r>
          </a:p>
          <a:p>
            <a:r>
              <a:rPr lang="ru-RU" sz="3200" dirty="0" smtClean="0">
                <a:latin typeface="Times New Roman"/>
                <a:cs typeface="Times New Roman"/>
              </a:rPr>
              <a:t>*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Первая группа детей раннего возраста (от рождения до года)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smtClean="0">
                <a:latin typeface="Times New Roman"/>
                <a:cs typeface="Times New Roman"/>
              </a:rPr>
              <a:t>*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Вторая группа детей раннего возраста (от 2 года до 3 лет)</a:t>
            </a:r>
          </a:p>
          <a:p>
            <a:r>
              <a:rPr lang="ru-RU" sz="3200" dirty="0" smtClean="0">
                <a:latin typeface="Times New Roman"/>
                <a:cs typeface="Times New Roman"/>
              </a:rPr>
              <a:t>*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Средняя группа (от 4 до 5 лет)</a:t>
            </a:r>
          </a:p>
          <a:p>
            <a:r>
              <a:rPr lang="ru-RU" sz="3200" dirty="0" smtClean="0">
                <a:latin typeface="Times New Roman"/>
                <a:cs typeface="Times New Roman"/>
              </a:rPr>
              <a:t>*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Старшая группа (от 5 до 6 лет); </a:t>
            </a:r>
            <a:r>
              <a:rPr lang="ru-RU" sz="3200" dirty="0" smtClean="0">
                <a:latin typeface="Times New Roman"/>
                <a:cs typeface="Times New Roman"/>
              </a:rPr>
              <a:t>*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Подготовительная к школе группа (от 6 до 7 лет).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OrangeSlaidPre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259632" y="260648"/>
            <a:ext cx="6768752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B80000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sz="2800" b="1" dirty="0" smtClean="0">
                <a:solidFill>
                  <a:srgbClr val="B80000"/>
                </a:solidFill>
                <a:latin typeface="Times New Roman" pitchFamily="18" charset="0"/>
                <a:cs typeface="Times New Roman" pitchFamily="18" charset="0"/>
              </a:rPr>
              <a:t>Содержание разделов программы</a:t>
            </a: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b="1" u="sng" dirty="0" smtClean="0">
                <a:latin typeface="Times New Roman" pitchFamily="18" charset="0"/>
                <a:cs typeface="Times New Roman" pitchFamily="18" charset="0"/>
              </a:rPr>
              <a:t> Ранний возраст</a:t>
            </a:r>
          </a:p>
          <a:p>
            <a:r>
              <a:rPr lang="ru-RU" sz="3000" dirty="0" smtClean="0">
                <a:latin typeface="Times New Roman"/>
                <a:cs typeface="Times New Roman"/>
              </a:rPr>
              <a:t>*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Возрастные особенности детей</a:t>
            </a:r>
          </a:p>
          <a:p>
            <a:r>
              <a:rPr lang="ru-RU" sz="3000" dirty="0" smtClean="0">
                <a:latin typeface="Times New Roman"/>
                <a:cs typeface="Times New Roman"/>
              </a:rPr>
              <a:t>*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Примерный режим дня</a:t>
            </a:r>
          </a:p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smtClean="0">
                <a:latin typeface="Times New Roman"/>
                <a:cs typeface="Times New Roman"/>
              </a:rPr>
              <a:t>*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Примерное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комплексно‐тематическое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планирование</a:t>
            </a:r>
          </a:p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smtClean="0">
                <a:latin typeface="Times New Roman"/>
                <a:cs typeface="Times New Roman"/>
              </a:rPr>
              <a:t>*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Культурно‐досуговая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деятельность </a:t>
            </a:r>
            <a:r>
              <a:rPr lang="ru-RU" sz="3000" dirty="0" smtClean="0">
                <a:latin typeface="Times New Roman"/>
                <a:cs typeface="Times New Roman"/>
              </a:rPr>
              <a:t>*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Содержание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психолого‐педагогической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работы.</a:t>
            </a: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OrangeSlaidPre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547664" y="548680"/>
            <a:ext cx="6408712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B80000"/>
                </a:solidFill>
                <a:latin typeface="Times New Roman" pitchFamily="18" charset="0"/>
                <a:cs typeface="Times New Roman" pitchFamily="18" charset="0"/>
              </a:rPr>
              <a:t>      Дети от 2 до 7 лет</a:t>
            </a:r>
          </a:p>
          <a:p>
            <a:r>
              <a:rPr lang="ru-RU" sz="2800" b="1" u="sng" dirty="0" smtClean="0">
                <a:solidFill>
                  <a:srgbClr val="B80000"/>
                </a:solidFill>
                <a:latin typeface="Times New Roman" pitchFamily="18" charset="0"/>
                <a:cs typeface="Times New Roman" pitchFamily="18" charset="0"/>
              </a:rPr>
              <a:t>Возрастные особенности детей</a:t>
            </a:r>
          </a:p>
          <a:p>
            <a:r>
              <a:rPr lang="ru-RU" sz="2800" dirty="0" smtClean="0">
                <a:latin typeface="Times New Roman"/>
                <a:cs typeface="Times New Roman"/>
              </a:rPr>
              <a:t>*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Организация жизни и воспитания детей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*Примерный режим дня</a:t>
            </a:r>
          </a:p>
          <a:p>
            <a:r>
              <a:rPr lang="ru-RU" sz="2800" dirty="0" smtClean="0">
                <a:latin typeface="Times New Roman"/>
                <a:cs typeface="Times New Roman"/>
              </a:rPr>
              <a:t>*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Примерное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комплексно‐тематическое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планирование</a:t>
            </a:r>
          </a:p>
          <a:p>
            <a:r>
              <a:rPr lang="ru-RU" sz="2800" dirty="0" smtClean="0">
                <a:latin typeface="Times New Roman"/>
                <a:cs typeface="Times New Roman"/>
              </a:rPr>
              <a:t>*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Культурно‐досуговая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деятельность</a:t>
            </a:r>
          </a:p>
          <a:p>
            <a:r>
              <a:rPr lang="ru-RU" sz="2800" dirty="0" smtClean="0">
                <a:latin typeface="Times New Roman"/>
                <a:cs typeface="Times New Roman"/>
              </a:rPr>
              <a:t>*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Содержание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психолого‐педагогической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работы (по образовательным областям); </a:t>
            </a:r>
            <a:r>
              <a:rPr lang="ru-RU" sz="2800" dirty="0" smtClean="0">
                <a:latin typeface="Times New Roman"/>
                <a:cs typeface="Times New Roman"/>
              </a:rPr>
              <a:t>*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Планируемые промежуточные результаты освоения Программы.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679</TotalTime>
  <Words>1092</Words>
  <Application>Microsoft Office PowerPoint</Application>
  <PresentationFormat>Экран (4:3)</PresentationFormat>
  <Paragraphs>225</Paragraphs>
  <Slides>31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2" baseType="lpstr">
      <vt:lpstr>Изящная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_</dc:creator>
  <cp:lastModifiedBy>user</cp:lastModifiedBy>
  <cp:revision>69</cp:revision>
  <dcterms:created xsi:type="dcterms:W3CDTF">2017-09-09T11:53:15Z</dcterms:created>
  <dcterms:modified xsi:type="dcterms:W3CDTF">2020-07-02T08:43:43Z</dcterms:modified>
</cp:coreProperties>
</file>