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6" r:id="rId23"/>
    <p:sldId id="284" r:id="rId24"/>
    <p:sldId id="285" r:id="rId25"/>
    <p:sldId id="287" r:id="rId26"/>
    <p:sldId id="288" r:id="rId27"/>
    <p:sldId id="289" r:id="rId28"/>
    <p:sldId id="290" r:id="rId29"/>
    <p:sldId id="291" r:id="rId30"/>
    <p:sldId id="294" r:id="rId31"/>
    <p:sldId id="29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B800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35C114E-ACEF-4FE2-9B06-E8D42868C73B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8FDD6C9-73E1-438A-BDC6-BE3597FA9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115616" y="332656"/>
            <a:ext cx="66247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Презентация программы от «Рождения до школы»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5445224"/>
            <a:ext cx="83529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                            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Выполнила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Щукина Анна Сергеевна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                                     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836712"/>
            <a:ext cx="67687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«Детский сад общеразвивающего вида №126»</a:t>
            </a:r>
          </a:p>
        </p:txBody>
      </p:sp>
      <p:pic>
        <p:nvPicPr>
          <p:cNvPr id="8" name="Рисунок 7" descr="10269068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2708920"/>
            <a:ext cx="2535936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836712"/>
            <a:ext cx="676875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психолого‐педагогической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работы по образовательным областям</a:t>
            </a:r>
          </a:p>
          <a:p>
            <a:r>
              <a:rPr lang="ru-RU" sz="3600" dirty="0" smtClean="0">
                <a:latin typeface="Times New Roman"/>
                <a:cs typeface="Times New Roman"/>
              </a:rPr>
              <a:t>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r>
              <a:rPr lang="ru-RU" sz="3600" dirty="0" smtClean="0">
                <a:latin typeface="Times New Roman"/>
                <a:cs typeface="Times New Roman"/>
              </a:rPr>
              <a:t>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Социально ‐личностное развитие</a:t>
            </a:r>
          </a:p>
          <a:p>
            <a:r>
              <a:rPr lang="ru-RU" sz="3600" dirty="0" smtClean="0">
                <a:latin typeface="Times New Roman"/>
                <a:cs typeface="Times New Roman"/>
              </a:rPr>
              <a:t>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Познавательно ‐речевое развитие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/>
                <a:cs typeface="Times New Roman"/>
              </a:rPr>
              <a:t>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Художественно ‐эстетическое развитие.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764703"/>
            <a:ext cx="655272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 состоит из 2   образовательных областей</a:t>
            </a:r>
          </a:p>
          <a:p>
            <a:pPr algn="ctr"/>
            <a:endParaRPr lang="ru-RU" sz="3200" b="1" dirty="0">
              <a:solidFill>
                <a:srgbClr val="B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1547664" y="3509719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Здоровье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4289784" y="3552723"/>
            <a:ext cx="4016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0836696" y="32129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339752" y="2564904"/>
            <a:ext cx="864096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868144" y="2564904"/>
            <a:ext cx="93610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1124744"/>
            <a:ext cx="70567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</a:p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«Здоровье»</a:t>
            </a: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Решает следующие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/>
              <a:t>Сохранение и укрепление физического и психического здоровье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/>
              <a:t>Воспитание культурно-гигиенических навыков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/>
              <a:t>Формирование начальных представление о здоровом образе жизни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620688"/>
            <a:ext cx="75608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здоровом образе жизни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«Физическая культура»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Решает следующие задачи: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Направление на развитие физических качеств координация и гибкость, ловкость, скоростных, силовых, выносливость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Накопление и обогащение двигательной опыта детей, овладение основными движениями 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воспитанников в потребности двигательной активности и физическом совершенстве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1640" y="47667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Социально‐личностное</a:t>
            </a:r>
            <a:r>
              <a:rPr lang="ru-RU" sz="36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развитие</a:t>
            </a:r>
            <a:endParaRPr lang="ru-RU" sz="3600" b="1" dirty="0">
              <a:solidFill>
                <a:srgbClr val="CC330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123728" y="1268760"/>
            <a:ext cx="93610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211960" y="1124744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372200" y="1196752"/>
            <a:ext cx="108012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907704" y="2060848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5536" y="2420889"/>
            <a:ext cx="28803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3200" dirty="0" smtClean="0"/>
              <a:t>Безопасность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804248" y="2708920"/>
            <a:ext cx="2339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Труд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3635896" y="2708920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Социализация</a:t>
            </a:r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620688"/>
            <a:ext cx="684076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                  «Социализация»</a:t>
            </a:r>
          </a:p>
          <a:p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Решает следующие задачи: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Развитие игровой деятельности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Приобщение к общепринятым нормам и правилам взаимоотношения со сверстниками  и взрослыми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гендерной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семейной, гражданской принадлежности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,патриотических чувств, принадлежности к мировому сообществу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332656"/>
            <a:ext cx="741682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«Труд»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Решает следующие задачи:</a:t>
            </a:r>
          </a:p>
          <a:p>
            <a:r>
              <a:rPr lang="ru-RU" sz="3400" dirty="0" smtClean="0">
                <a:latin typeface="Times New Roman"/>
                <a:cs typeface="Times New Roman"/>
              </a:rPr>
              <a:t>*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Развитие трудовой деятельности</a:t>
            </a:r>
          </a:p>
          <a:p>
            <a:r>
              <a:rPr lang="ru-RU" sz="3400" dirty="0" smtClean="0">
                <a:latin typeface="Times New Roman"/>
                <a:cs typeface="Times New Roman"/>
              </a:rPr>
              <a:t>*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Воспитание ценностного отношения к собственному труду, труду других людей и его результатам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*Формирование первичных представлений о труде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взрослых,его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роли в обществе и в жизни каждом человеке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476672"/>
            <a:ext cx="748883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           Образовательная область </a:t>
            </a:r>
          </a:p>
          <a:p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                     «Безопасность»</a:t>
            </a: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Решает следующие задачи: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представлений  у дошкольников об опасных для человека и окружающего мира природы ,ситуациях и способах поведения в них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*Приобщения к правилам безопасности для человека  и окружающего мира природы поведения.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*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Передача детям знаний о правилах безопасности дорожного движения в качестве пешехода и пассажира транспортного средства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*Формирование осторожного и осмотрительного отношения к потенциальным  опасным для человека  ситуациям  на дороге.</a:t>
            </a:r>
          </a:p>
          <a:p>
            <a:endParaRPr lang="ru-RU" sz="24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9672" y="908720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Познавательно-речевое развитие</a:t>
            </a:r>
          </a:p>
          <a:p>
            <a:endParaRPr lang="ru-RU" sz="3200" b="1" dirty="0">
              <a:solidFill>
                <a:srgbClr val="B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691680" y="1556792"/>
            <a:ext cx="93610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572000" y="1484784"/>
            <a:ext cx="0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300192" y="1484784"/>
            <a:ext cx="1008112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1560" y="321297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Познание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9832" y="3284984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Коммуникация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20072" y="3212976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Чтение 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худ.литературы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3608" y="692696"/>
            <a:ext cx="792088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                            «Познание»</a:t>
            </a: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Решает следующие задачи :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Сенсорное развитие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636912"/>
            <a:ext cx="58143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познавательно - исследовательской и продуктивной (конструктивной) деятельности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005064"/>
            <a:ext cx="5886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представлений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 Формирование целостной картины мира, расширение кругозора детей.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ограмма картинка.jpeg"/>
          <p:cNvPicPr>
            <a:picLocks noChangeAspect="1"/>
          </p:cNvPicPr>
          <p:nvPr/>
        </p:nvPicPr>
        <p:blipFill>
          <a:blip r:embed="rId2" cstate="print"/>
          <a:srcRect l="22857" t="3801" r="20952"/>
          <a:stretch>
            <a:fillRect/>
          </a:stretch>
        </p:blipFill>
        <p:spPr>
          <a:xfrm>
            <a:off x="4572000" y="260648"/>
            <a:ext cx="4248472" cy="6597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332656"/>
            <a:ext cx="4392488" cy="9448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Редакторы программы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«от рождения до школы »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dirty="0" smtClean="0">
                <a:latin typeface="Times New Roman"/>
                <a:cs typeface="Times New Roman"/>
              </a:rPr>
              <a:t>*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Веракса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Николай Евгеньевич - доктор психологических наук, профессор, декан факультета дошкольной педагогики и психологии МГПУ. 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*Комарова Тамара Семеновна, доктор педагогических наук, профессор, заслуженный деятель науки РФ, заведующая кафедрой эстетического воспитания МГГУ им. М. А. Шолохова 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*Васильева Маргарита Александровна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764704"/>
            <a:ext cx="7200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«Коммуникация»</a:t>
            </a: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Решает следующие задачи: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свободного общения со взрослыми и детьми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всех компонентов устной речи детей (лексической стороны, грамматического строя речи; связной речи – диалогической и монологической форм).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Практическое овладение воспитанниками нормами речи.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7624" y="260648"/>
            <a:ext cx="756084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</a:p>
          <a:p>
            <a:pPr algn="ctr"/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«Чтение художественной литературы»</a:t>
            </a:r>
          </a:p>
          <a:p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Решает следующие задачи: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628800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Формирование целостной картины мира, в том числе первичных ценностных представлений;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Развитие литературной речи;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Приобщение к словесному искусству, в том числе развитие художественного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восприятия и эстетического вкуса".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692696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«Художественно-эстетическое»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627784" y="1844824"/>
            <a:ext cx="792088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364088" y="1916832"/>
            <a:ext cx="86409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3568" y="3212976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Художественное   творчество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5292080" y="3284984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Музыка</a:t>
            </a:r>
            <a:endParaRPr lang="ru-RU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188640"/>
            <a:ext cx="7488832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</a:t>
            </a:r>
            <a:r>
              <a:rPr lang="ru-RU" sz="3600" b="1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Художественно-творчество</a:t>
            </a:r>
            <a:r>
              <a:rPr lang="ru-RU" sz="36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Решает следующие задачи:</a:t>
            </a:r>
          </a:p>
          <a:p>
            <a:r>
              <a:rPr lang="ru-RU" sz="3600" dirty="0" smtClean="0">
                <a:latin typeface="Times New Roman"/>
                <a:cs typeface="Times New Roman"/>
              </a:rPr>
              <a:t>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Развитие продуктивной деятельности(рисование, лепка, аппликация, художественный труд)</a:t>
            </a:r>
          </a:p>
          <a:p>
            <a:r>
              <a:rPr lang="ru-RU" sz="3600" dirty="0" smtClean="0">
                <a:latin typeface="Times New Roman"/>
                <a:cs typeface="Times New Roman"/>
              </a:rPr>
              <a:t>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Развитие детского творчества</a:t>
            </a:r>
          </a:p>
          <a:p>
            <a:r>
              <a:rPr lang="ru-RU" sz="3600" dirty="0" smtClean="0">
                <a:latin typeface="Times New Roman"/>
                <a:cs typeface="Times New Roman"/>
              </a:rPr>
              <a:t>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Приобщение к изобразительному искусству</a:t>
            </a:r>
          </a:p>
          <a:p>
            <a:pPr>
              <a:buFont typeface="Arial" pitchFamily="34" charset="0"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476672"/>
            <a:ext cx="75608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</a:p>
          <a:p>
            <a:pPr algn="ctr"/>
            <a:r>
              <a:rPr lang="ru-RU" sz="4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«Музыка»</a:t>
            </a:r>
          </a:p>
          <a:p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  Решает следующие задачи: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*Развитие музыкально-художественной деятельности детей</a:t>
            </a:r>
          </a:p>
          <a:p>
            <a:r>
              <a:rPr lang="ru-RU" sz="3600" dirty="0" smtClean="0">
                <a:latin typeface="Times New Roman"/>
                <a:cs typeface="Times New Roman"/>
              </a:rPr>
              <a:t>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Приобщение к музыкальному искусству</a:t>
            </a:r>
            <a:endParaRPr lang="ru-RU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476672"/>
            <a:ext cx="77048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B8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Итоговые результаты программы</a:t>
            </a: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Освоение детьми основной общеобразовательной программы дошкольного образование в соответствии ФГОС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описываются интегративные качества ребенка которые он может приобрести в результате освоение программы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620688"/>
            <a:ext cx="7056784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Система мониторинга </a:t>
            </a:r>
          </a:p>
          <a:p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освоение детьми программы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Изложены принципы мониторинга достижения детьми планируемых промежуточных и итоговых результатов освоение программы</a:t>
            </a:r>
          </a:p>
          <a:p>
            <a:r>
              <a:rPr lang="ru-RU" sz="36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Диагностика по программе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Разработана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авторами  программы</a:t>
            </a:r>
          </a:p>
          <a:p>
            <a:r>
              <a:rPr lang="ru-RU" sz="3200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620688"/>
            <a:ext cx="748883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Работа с родителями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Авторы Программы, признавая ценность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семьи как уникального института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воспитания и необходимость развития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ответственных и плодотворных отношений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семьями воспитанников, выделяют в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Программе работу с родителями в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отдельный раздел, в котором эта работа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рассматривается по образовательным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областям.</a:t>
            </a:r>
          </a:p>
          <a:p>
            <a:pPr algn="ctr"/>
            <a:endParaRPr lang="ru-RU" sz="40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332656"/>
            <a:ext cx="727280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Коррекционная работа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Знакомит педагогов и психологов дошкольных учреждений с технологиями коррекционно-педагогической работы помогает им осуществлять эту работу в условиях детского сада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692696"/>
            <a:ext cx="763284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Рекомендации по составлению перечня  пособий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составлении основной общеобразовательной программы для своего дошкольного учреждения в соответствии с Федеральными государственными требованиями каждое дошкольное учреждение должно самостоятельно составить перечень необходимых для осуществления воспитательно-образовательного процесса программ, технологий, методических пособий.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программе от рождения до школы дан обширный перечень пособий, которые могут быть использованы при работе по этой программе. 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7744" y="332656"/>
            <a:ext cx="5904656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является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инновационным общеобразовательным программным документом для дошкольных учреждений, подготовленная с учетом новейших достижений науки и практики отечественного и зарубежного дошкольного образования .Разработана программа в соответствии с требованиями ФГОС (Приказ № 1155 от17 октября 2013 года)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908720"/>
            <a:ext cx="78488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Список используемой литературы</a:t>
            </a:r>
          </a:p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</a:p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«От рождения до школы»</a:t>
            </a:r>
          </a:p>
          <a:p>
            <a:pPr algn="ctr"/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4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0" y="1196752"/>
            <a:ext cx="9144000" cy="21602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404664"/>
            <a:ext cx="6192688" cy="1338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построения Программы</a:t>
            </a:r>
            <a:r>
              <a:rPr lang="ru-RU" sz="28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Принцип развивающего образования </a:t>
            </a:r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Принцип научной обоснованности и практической применимости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Соответствует критериям полноты, необходимости и достаточности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*Обеспечивает единство воспитательных, развивающих и обучающих целей и задач процесса образования детей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*Принцип интеграции образовательных областей в соответствии с возрастными возможностями и особенностями детей.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476672"/>
            <a:ext cx="66967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Основывается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комплексно‐тематическом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принципе построения образовательного процесса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Предусматривает решение программных образовательных задач в совместной деятельности взрослого и детей и самостоятельной деятельности дошкольников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*Предполагает построение образовательного процесса на адекватных возрасту форм работы с детьми.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188640"/>
            <a:ext cx="72008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     Ведущие цели Программы </a:t>
            </a:r>
            <a:r>
              <a:rPr lang="ru-RU" sz="3200" b="1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оздание благоприятных условия для полноценного проживания ребенком дошкольного детства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Формирование основ базовой культуры личности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Всестороннее развитие психических и физических качеств в соответствии с возрастными и индивидуальными особенностями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Подготовка к жизни в современности обществе, к обучению в школе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Обеспечению безопасности жизнедеятельности дошкольника.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2" y="332656"/>
            <a:ext cx="72008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Содержательная часть Программы изложена по возрастным группам: 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Первая группа детей раннего возраста (от рождения до года)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Вторая группа детей раннего возраста (от 2 года до 3 лет)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Средняя группа (от 4 до 5 лет)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Старшая группа (от 5 до 6 лет); </a:t>
            </a:r>
            <a:r>
              <a:rPr lang="ru-RU" sz="3200" dirty="0" smtClean="0">
                <a:latin typeface="Times New Roman"/>
                <a:cs typeface="Times New Roman"/>
              </a:rPr>
              <a:t>*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Подготовительная к школе группа (от 6 до 7 лет).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2" y="260648"/>
            <a:ext cx="676875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Содержание разделов программы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Ранний возраст</a:t>
            </a:r>
          </a:p>
          <a:p>
            <a:r>
              <a:rPr lang="ru-RU" sz="3000" dirty="0" smtClean="0">
                <a:latin typeface="Times New Roman"/>
                <a:cs typeface="Times New Roman"/>
              </a:rPr>
              <a:t>*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Возрастные особенности детей</a:t>
            </a:r>
          </a:p>
          <a:p>
            <a:r>
              <a:rPr lang="ru-RU" sz="3000" dirty="0" smtClean="0">
                <a:latin typeface="Times New Roman"/>
                <a:cs typeface="Times New Roman"/>
              </a:rPr>
              <a:t>*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Примерный режим дня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/>
                <a:cs typeface="Times New Roman"/>
              </a:rPr>
              <a:t>*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Примерное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комплексно‐тематическое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планирование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/>
                <a:cs typeface="Times New Roman"/>
              </a:rPr>
              <a:t>*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Культурно‐досуговая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деятельность </a:t>
            </a:r>
            <a:r>
              <a:rPr lang="ru-RU" sz="3000" dirty="0" smtClean="0">
                <a:latin typeface="Times New Roman"/>
                <a:cs typeface="Times New Roman"/>
              </a:rPr>
              <a:t>*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психолого‐педагогической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работы.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ange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548680"/>
            <a:ext cx="640871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      Дети от 2 до 7 лет</a:t>
            </a:r>
          </a:p>
          <a:p>
            <a:r>
              <a:rPr lang="ru-RU" sz="2800" b="1" u="sng" dirty="0" smtClean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детей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Организация жизни и воспитания детей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*Примерный режим дня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Примерное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комплексно‐тематическое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планирование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Культурно‐досуговая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деятельность</a:t>
            </a:r>
          </a:p>
          <a:p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психолого‐педагогической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работы (по образовательным областям); </a:t>
            </a:r>
            <a:r>
              <a:rPr lang="ru-RU" sz="2800" dirty="0" smtClean="0">
                <a:latin typeface="Times New Roman"/>
                <a:cs typeface="Times New Roman"/>
              </a:rPr>
              <a:t>*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Планируемые промежуточные результаты освоения Программы.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</TotalTime>
  <Words>1092</Words>
  <Application>Microsoft Office PowerPoint</Application>
  <PresentationFormat>Экран (4:3)</PresentationFormat>
  <Paragraphs>225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_</dc:creator>
  <cp:lastModifiedBy>user</cp:lastModifiedBy>
  <cp:revision>69</cp:revision>
  <dcterms:created xsi:type="dcterms:W3CDTF">2017-09-09T11:53:15Z</dcterms:created>
  <dcterms:modified xsi:type="dcterms:W3CDTF">2020-07-02T08:43:43Z</dcterms:modified>
</cp:coreProperties>
</file>